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257" r:id="rId3"/>
    <p:sldId id="276" r:id="rId4"/>
    <p:sldId id="267" r:id="rId5"/>
    <p:sldId id="269" r:id="rId6"/>
    <p:sldId id="275" r:id="rId7"/>
    <p:sldId id="268" r:id="rId8"/>
    <p:sldId id="266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81C7-DB52-463C-9FD1-18C3098DD3B8}" type="datetimeFigureOut">
              <a:rPr lang="es-ES" smtClean="0"/>
              <a:pPr/>
              <a:t>13/12/2013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2792-D784-4E36-AA4A-49B71C358DD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59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ourbe_et_logo_2_-_format_horizontal_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9" y="1471313"/>
            <a:ext cx="4116603" cy="6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28800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500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626" y="6373514"/>
            <a:ext cx="504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985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E4269-41F5-486C-8B0B-93CCA0DAEFAE}" type="datetimeFigureOut">
              <a:rPr lang="es-ES" smtClean="0"/>
              <a:pPr/>
              <a:t>13/12/2013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527D06-3420-49B2-9420-F5368F1492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ourbe_et_logo_2_-_format_horizontal_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9" y="1471313"/>
            <a:ext cx="4116603" cy="6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628800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2194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626" y="6373514"/>
            <a:ext cx="504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431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0DDD049-9357-431D-8AA0-5C85CCC3CBCD}" type="slidenum">
              <a:rPr lang="de-AT" sz="1100">
                <a:solidFill>
                  <a:srgbClr val="2A4677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de-AT" sz="1100">
                <a:solidFill>
                  <a:srgbClr val="2A4677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courbe_et_logo_2_-_format_horizontal_copi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5" y="6256097"/>
            <a:ext cx="1439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05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0DDD049-9357-431D-8AA0-5C85CCC3CBCD}" type="slidenum">
              <a:rPr lang="de-AT" sz="1100">
                <a:solidFill>
                  <a:srgbClr val="2A4677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de-AT" sz="1100">
                <a:solidFill>
                  <a:srgbClr val="2A4677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courbe_et_logo_2_-_format_horizontal_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5" y="6256097"/>
            <a:ext cx="1439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23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blackWhite">
          <a:xfrm>
            <a:off x="762000" y="4724400"/>
            <a:ext cx="762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500" y="3062475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000" dirty="0"/>
              <a:t>Enagás, </a:t>
            </a:r>
            <a:r>
              <a:rPr lang="en-GB" sz="3000" dirty="0" err="1" smtClean="0"/>
              <a:t>R</a:t>
            </a:r>
            <a:r>
              <a:rPr lang="en-GB" sz="3000" dirty="0" err="1"/>
              <a:t>Enagás</a:t>
            </a:r>
            <a:r>
              <a:rPr lang="en-GB" sz="3000" dirty="0"/>
              <a:t>, REN and TIGF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GB" sz="3000" dirty="0" smtClean="0"/>
              <a:t>EN </a:t>
            </a:r>
            <a:r>
              <a:rPr lang="en-GB" sz="3000" dirty="0"/>
              <a:t>and TIGF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GB" sz="3000" dirty="0" smtClean="0">
                <a:solidFill>
                  <a:schemeClr val="tx2"/>
                </a:solidFill>
              </a:rPr>
              <a:t>IT implementation plans and agreements with PRISMA</a:t>
            </a:r>
            <a:endParaRPr lang="en-GB" sz="3000" dirty="0">
              <a:solidFill>
                <a:schemeClr val="tx2"/>
              </a:solidFill>
            </a:endParaRPr>
          </a:p>
          <a:p>
            <a:pPr algn="ctr" defTabSz="571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3000" b="1" dirty="0">
              <a:solidFill>
                <a:srgbClr val="2A4677"/>
              </a:solidFill>
              <a:cs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740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5715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7700" indent="-457200" algn="l" defTabSz="336550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Symbol" pitchFamily="18" charset="2"/>
              <a:buChar char="·"/>
              <a:defRPr sz="2400">
                <a:solidFill>
                  <a:schemeClr val="bg1"/>
                </a:solidFill>
                <a:latin typeface="+mn-lt"/>
              </a:defRPr>
            </a:lvl2pPr>
            <a:lvl3pPr marL="1047750" indent="-381000" algn="l" defTabSz="3365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Symbol" pitchFamily="18" charset="2"/>
              <a:buChar char="¨"/>
              <a:defRPr sz="2000">
                <a:solidFill>
                  <a:schemeClr val="bg1"/>
                </a:solidFill>
                <a:latin typeface="+mn-lt"/>
              </a:defRPr>
            </a:lvl3pPr>
            <a:lvl4pPr marL="152400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+"/>
              <a:defRPr sz="2000">
                <a:solidFill>
                  <a:schemeClr val="bg1"/>
                </a:solidFill>
                <a:latin typeface="+mn-lt"/>
              </a:defRPr>
            </a:lvl4pPr>
            <a:lvl5pPr marL="20002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5pPr>
            <a:lvl6pPr marL="24574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6pPr>
            <a:lvl7pPr marL="29146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7pPr>
            <a:lvl8pPr marL="33718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8pPr>
            <a:lvl9pPr marL="3829050" indent="-381000" algn="l" defTabSz="336550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-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000" kern="0" dirty="0" smtClean="0"/>
              <a:t>25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IG meeting</a:t>
            </a:r>
          </a:p>
          <a:p>
            <a:pPr algn="ctr"/>
            <a:r>
              <a:rPr lang="en-US" sz="2000" kern="0" dirty="0" smtClean="0">
                <a:solidFill>
                  <a:schemeClr val="tx2"/>
                </a:solidFill>
              </a:rPr>
              <a:t>13</a:t>
            </a:r>
            <a:r>
              <a:rPr lang="en-US" sz="2000" kern="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kern="0" dirty="0" smtClean="0">
                <a:solidFill>
                  <a:schemeClr val="tx2"/>
                </a:solidFill>
              </a:rPr>
              <a:t> December 2013</a:t>
            </a:r>
          </a:p>
        </p:txBody>
      </p:sp>
    </p:spTree>
    <p:extLst>
      <p:ext uri="{BB962C8B-B14F-4D97-AF65-F5344CB8AC3E}">
        <p14:creationId xmlns:p14="http://schemas.microsoft.com/office/powerpoint/2010/main" val="10317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1</a:t>
            </a:r>
            <a:r>
              <a:rPr lang="es-ES_tradnl" sz="2400" kern="0" dirty="0" smtClean="0"/>
              <a:t>. Test </a:t>
            </a:r>
            <a:r>
              <a:rPr lang="es-ES_tradnl" sz="2400" kern="0" dirty="0" err="1"/>
              <a:t>s</a:t>
            </a:r>
            <a:r>
              <a:rPr lang="es-ES_tradnl" sz="2400" kern="0" dirty="0" err="1" smtClean="0"/>
              <a:t>ystem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62340" cy="394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 flipH="1">
            <a:off x="5364088" y="1916832"/>
            <a:ext cx="35628" cy="4358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5517232"/>
            <a:ext cx="4956806" cy="6340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At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m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id-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Dec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fr-FR" sz="16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algn="ctr" eaLnBrk="0" hangingPunct="0">
              <a:spcBef>
                <a:spcPct val="20000"/>
              </a:spcBef>
            </a:pP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Deadlines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should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be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1600" b="1" kern="0" dirty="0" err="1" smtClean="0">
                <a:solidFill>
                  <a:srgbClr val="FF0000"/>
                </a:solidFill>
                <a:latin typeface="+mn-lt"/>
                <a:cs typeface="+mn-cs"/>
              </a:rPr>
              <a:t>fulfilled</a:t>
            </a:r>
            <a:r>
              <a:rPr lang="fr-FR" sz="1600" b="1" kern="0" dirty="0" smtClean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kumimoji="0" lang="fr-FR" sz="16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1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32788" cy="365125"/>
          </a:xfrm>
        </p:spPr>
        <p:txBody>
          <a:bodyPr/>
          <a:lstStyle/>
          <a:p>
            <a:r>
              <a:rPr lang="es-ES_tradnl" sz="2400" dirty="0" smtClean="0"/>
              <a:t>2. </a:t>
            </a:r>
            <a:r>
              <a:rPr lang="es-ES_tradnl" sz="2400" dirty="0"/>
              <a:t>T</a:t>
            </a:r>
            <a:r>
              <a:rPr lang="es-ES_tradnl" sz="2400" dirty="0" smtClean="0"/>
              <a:t>est </a:t>
            </a:r>
            <a:r>
              <a:rPr lang="es-ES_tradnl" sz="2400" dirty="0" err="1" smtClean="0"/>
              <a:t>system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912197"/>
            <a:ext cx="829240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Functional test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chemeClr val="tx2"/>
                </a:solidFill>
              </a:rPr>
              <a:t>for </a:t>
            </a:r>
            <a:r>
              <a:rPr lang="en-GB" sz="1400" dirty="0" err="1">
                <a:solidFill>
                  <a:schemeClr val="tx2"/>
                </a:solidFill>
              </a:rPr>
              <a:t>Enagás</a:t>
            </a:r>
            <a:r>
              <a:rPr lang="en-GB" sz="1400" dirty="0">
                <a:solidFill>
                  <a:schemeClr val="tx2"/>
                </a:solidFill>
              </a:rPr>
              <a:t> and TIGF</a:t>
            </a:r>
            <a:r>
              <a:rPr lang="en-GB" sz="1400" b="0" dirty="0" smtClean="0">
                <a:solidFill>
                  <a:schemeClr val="tx2"/>
                </a:solidFill>
              </a:rPr>
              <a:t>: (28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October – 25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November)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Enagas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and TIGF </a:t>
            </a:r>
            <a:r>
              <a:rPr lang="en-GB" sz="1400" dirty="0" smtClean="0">
                <a:solidFill>
                  <a:srgbClr val="002060"/>
                </a:solidFill>
              </a:rPr>
              <a:t>upload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unbundled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shippers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Enagas </a:t>
            </a:r>
            <a:r>
              <a:rPr lang="en-GB" sz="1400" dirty="0" smtClean="0">
                <a:solidFill>
                  <a:srgbClr val="002060"/>
                </a:solidFill>
              </a:rPr>
              <a:t>and </a:t>
            </a:r>
            <a:r>
              <a:rPr lang="en-GB" sz="1400" dirty="0">
                <a:solidFill>
                  <a:srgbClr val="002060"/>
                </a:solidFill>
              </a:rPr>
              <a:t>TIGF create unbundled auctions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400" b="0" dirty="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Bundled test ENAGAS/TIGF</a:t>
            </a:r>
            <a:r>
              <a:rPr lang="en-GB" sz="1400" b="0" dirty="0" smtClean="0">
                <a:solidFill>
                  <a:schemeClr val="tx2"/>
                </a:solidFill>
              </a:rPr>
              <a:t>: (25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November – 15</a:t>
            </a:r>
            <a:r>
              <a:rPr lang="en-GB" sz="14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b="0" dirty="0" smtClean="0">
                <a:solidFill>
                  <a:schemeClr val="tx2"/>
                </a:solidFill>
              </a:rPr>
              <a:t> December)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Enagas/TIGF </a:t>
            </a:r>
            <a:r>
              <a:rPr lang="en-US" sz="1400" dirty="0" smtClean="0">
                <a:solidFill>
                  <a:srgbClr val="002060"/>
                </a:solidFill>
              </a:rPr>
              <a:t>upload points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</a:t>
            </a:r>
            <a:r>
              <a:rPr lang="en-US" sz="1400" dirty="0">
                <a:solidFill>
                  <a:srgbClr val="002060"/>
                </a:solidFill>
              </a:rPr>
              <a:t>create </a:t>
            </a:r>
            <a:r>
              <a:rPr lang="en-US" sz="1400" dirty="0" smtClean="0">
                <a:solidFill>
                  <a:srgbClr val="002060"/>
                </a:solidFill>
              </a:rPr>
              <a:t>bundled points</a:t>
            </a: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approve shippers from the other TSO </a:t>
            </a: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Enagas/TIGF create bundled auctions</a:t>
            </a:r>
            <a:r>
              <a:rPr lang="en-US" sz="1400" dirty="0">
                <a:solidFill>
                  <a:srgbClr val="002060"/>
                </a:solidFill>
              </a:rPr>
              <a:t>	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dirty="0" smtClean="0"/>
              <a:t>+</a:t>
            </a:r>
            <a:r>
              <a:rPr lang="en-US" sz="1400" dirty="0" smtClean="0">
                <a:solidFill>
                  <a:schemeClr val="tx2"/>
                </a:solidFill>
              </a:rPr>
              <a:t>Bundled test ENAGAS/REN: (</a:t>
            </a:r>
            <a:r>
              <a:rPr lang="en-GB" sz="1400" dirty="0" smtClean="0">
                <a:solidFill>
                  <a:schemeClr val="tx2"/>
                </a:solidFill>
              </a:rPr>
              <a:t>25</a:t>
            </a:r>
            <a:r>
              <a:rPr lang="en-GB" sz="1400" baseline="30000" dirty="0" smtClean="0">
                <a:solidFill>
                  <a:schemeClr val="tx2"/>
                </a:solidFill>
              </a:rPr>
              <a:t>th</a:t>
            </a:r>
            <a:r>
              <a:rPr lang="en-GB" sz="1400" dirty="0" smtClean="0">
                <a:solidFill>
                  <a:schemeClr val="tx2"/>
                </a:solidFill>
              </a:rPr>
              <a:t> November </a:t>
            </a:r>
            <a:r>
              <a:rPr lang="en-GB" sz="1400" dirty="0">
                <a:solidFill>
                  <a:schemeClr val="tx2"/>
                </a:solidFill>
              </a:rPr>
              <a:t>– 15</a:t>
            </a:r>
            <a:r>
              <a:rPr lang="en-GB" sz="1400" baseline="30000" dirty="0">
                <a:solidFill>
                  <a:schemeClr val="tx2"/>
                </a:solidFill>
              </a:rPr>
              <a:t>th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December)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Pending creation bundled points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95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638" t="22857" r="50186" b="10000"/>
          <a:stretch>
            <a:fillRect/>
          </a:stretch>
        </p:blipFill>
        <p:spPr bwMode="auto">
          <a:xfrm>
            <a:off x="490178" y="1412776"/>
            <a:ext cx="802533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3"/>
          <p:cNvSpPr/>
          <p:nvPr/>
        </p:nvSpPr>
        <p:spPr bwMode="auto">
          <a:xfrm>
            <a:off x="2567834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4" name="Flowchart: Summing Junction 4"/>
          <p:cNvSpPr/>
          <p:nvPr/>
        </p:nvSpPr>
        <p:spPr bwMode="auto">
          <a:xfrm>
            <a:off x="1181606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Flowchart: Summing Junction 5"/>
          <p:cNvSpPr/>
          <p:nvPr/>
        </p:nvSpPr>
        <p:spPr bwMode="auto">
          <a:xfrm>
            <a:off x="803150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Oval 7"/>
          <p:cNvSpPr/>
          <p:nvPr/>
        </p:nvSpPr>
        <p:spPr bwMode="auto">
          <a:xfrm>
            <a:off x="2303348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7" name="Oval 8"/>
          <p:cNvSpPr/>
          <p:nvPr/>
        </p:nvSpPr>
        <p:spPr bwMode="auto">
          <a:xfrm>
            <a:off x="3557333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8" name="Oval 9"/>
          <p:cNvSpPr/>
          <p:nvPr/>
        </p:nvSpPr>
        <p:spPr bwMode="auto">
          <a:xfrm>
            <a:off x="4716016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9" name="Flowchart: Summing Junction 10"/>
          <p:cNvSpPr/>
          <p:nvPr/>
        </p:nvSpPr>
        <p:spPr bwMode="auto">
          <a:xfrm>
            <a:off x="1824548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Flowchart: Summing Junction 12"/>
          <p:cNvSpPr/>
          <p:nvPr/>
        </p:nvSpPr>
        <p:spPr bwMode="auto">
          <a:xfrm>
            <a:off x="2873166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Flowchart: Summing Junction 13"/>
          <p:cNvSpPr/>
          <p:nvPr/>
        </p:nvSpPr>
        <p:spPr bwMode="auto">
          <a:xfrm>
            <a:off x="4303612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Flowchart: Summing Junction 14"/>
          <p:cNvSpPr/>
          <p:nvPr/>
        </p:nvSpPr>
        <p:spPr bwMode="auto">
          <a:xfrm>
            <a:off x="5264205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" name="Flowchart: Summing Junction 16"/>
          <p:cNvSpPr/>
          <p:nvPr/>
        </p:nvSpPr>
        <p:spPr bwMode="auto">
          <a:xfrm>
            <a:off x="6876280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Flowchart: Summing Junction 17"/>
          <p:cNvSpPr/>
          <p:nvPr/>
        </p:nvSpPr>
        <p:spPr bwMode="auto">
          <a:xfrm>
            <a:off x="7188352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6" name="Flowchart: Summing Junction 18"/>
          <p:cNvSpPr/>
          <p:nvPr/>
        </p:nvSpPr>
        <p:spPr bwMode="auto">
          <a:xfrm>
            <a:off x="7804074" y="2897252"/>
            <a:ext cx="216000" cy="216000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516216" y="2897252"/>
            <a:ext cx="216000" cy="216000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0">
              <a:spcAft>
                <a:spcPts val="0"/>
              </a:spcAft>
              <a:buClr>
                <a:srgbClr val="006A9A"/>
              </a:buClr>
              <a:buSzPct val="120000"/>
            </a:pPr>
            <a:r>
              <a:rPr lang="es-ES" sz="1800" b="1" baseline="0" dirty="0" smtClean="0">
                <a:solidFill>
                  <a:srgbClr val="00FF00"/>
                </a:solidFill>
                <a:sym typeface="Symbol"/>
              </a:rPr>
              <a:t></a:t>
            </a:r>
            <a:endParaRPr lang="en-US" sz="1800" b="1" baseline="0" dirty="0" smtClean="0">
              <a:solidFill>
                <a:srgbClr val="00FF00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3. </a:t>
            </a:r>
            <a:r>
              <a:rPr lang="es-ES_tradnl" sz="2400" kern="0" dirty="0" smtClean="0"/>
              <a:t>Enagas </a:t>
            </a:r>
            <a:r>
              <a:rPr lang="es-ES_tradnl" sz="2400" dirty="0" smtClean="0"/>
              <a:t>Project </a:t>
            </a:r>
            <a:r>
              <a:rPr lang="es-ES_tradnl" sz="2400" dirty="0" err="1"/>
              <a:t>Scope</a:t>
            </a:r>
            <a:r>
              <a:rPr lang="es-ES_tradnl" sz="2400" dirty="0"/>
              <a:t>: Interfaces </a:t>
            </a:r>
            <a:r>
              <a:rPr lang="es-ES_tradnl" sz="2400" dirty="0" err="1"/>
              <a:t>to</a:t>
            </a:r>
            <a:r>
              <a:rPr lang="es-ES_tradnl" sz="2400" dirty="0"/>
              <a:t> be </a:t>
            </a:r>
            <a:r>
              <a:rPr lang="es-ES_tradnl" sz="2400" dirty="0" err="1"/>
              <a:t>implemented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5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3</a:t>
            </a:r>
            <a:r>
              <a:rPr lang="es-ES_tradnl" sz="2400" kern="0" dirty="0" smtClean="0"/>
              <a:t>. TIGF Project </a:t>
            </a:r>
            <a:r>
              <a:rPr lang="es-ES_tradnl" sz="2400" kern="0" dirty="0" err="1"/>
              <a:t>Scope</a:t>
            </a:r>
            <a:r>
              <a:rPr lang="es-ES_tradnl" sz="2400" kern="0" dirty="0"/>
              <a:t>: Interfaces </a:t>
            </a:r>
            <a:r>
              <a:rPr lang="es-ES_tradnl" sz="2400" kern="0" dirty="0" err="1"/>
              <a:t>to</a:t>
            </a:r>
            <a:r>
              <a:rPr lang="es-ES_tradnl" sz="2400" kern="0" dirty="0"/>
              <a:t> be </a:t>
            </a:r>
            <a:r>
              <a:rPr lang="es-ES_tradnl" sz="2400" kern="0" dirty="0" err="1"/>
              <a:t>implemented</a:t>
            </a:r>
            <a:endParaRPr lang="es-ES" sz="2400" kern="0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238250"/>
            <a:ext cx="76104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2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 smtClean="0"/>
              <a:t>4. Enagas </a:t>
            </a:r>
            <a:r>
              <a:rPr lang="es-ES" sz="2400" dirty="0" err="1" smtClean="0"/>
              <a:t>Planning</a:t>
            </a:r>
            <a:r>
              <a:rPr lang="es-ES" sz="2400" dirty="0"/>
              <a:t>: </a:t>
            </a:r>
            <a:r>
              <a:rPr lang="es-ES" sz="2400" dirty="0" err="1"/>
              <a:t>Main</a:t>
            </a:r>
            <a:r>
              <a:rPr lang="es-ES" sz="2400" dirty="0"/>
              <a:t> </a:t>
            </a:r>
            <a:r>
              <a:rPr lang="es-ES" sz="2400" dirty="0" err="1"/>
              <a:t>tasks</a:t>
            </a:r>
            <a:r>
              <a:rPr lang="es-ES" sz="2400" dirty="0"/>
              <a:t> and </a:t>
            </a:r>
            <a:r>
              <a:rPr lang="es-ES" sz="2400" dirty="0" err="1"/>
              <a:t>milestones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19" name="61 Grupo"/>
          <p:cNvGrpSpPr>
            <a:grpSpLocks/>
          </p:cNvGrpSpPr>
          <p:nvPr/>
        </p:nvGrpSpPr>
        <p:grpSpPr bwMode="auto">
          <a:xfrm>
            <a:off x="3414708" y="2350621"/>
            <a:ext cx="4946645" cy="3323701"/>
            <a:chOff x="3297563" y="3141663"/>
            <a:chExt cx="3959225" cy="3238500"/>
          </a:xfrm>
        </p:grpSpPr>
        <p:sp>
          <p:nvSpPr>
            <p:cNvPr id="20" name="Rectangle 574"/>
            <p:cNvSpPr>
              <a:spLocks noChangeArrowheads="1"/>
            </p:cNvSpPr>
            <p:nvPr/>
          </p:nvSpPr>
          <p:spPr bwMode="auto">
            <a:xfrm>
              <a:off x="3297563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1" name="Rectangle 574"/>
            <p:cNvSpPr>
              <a:spLocks noChangeArrowheads="1"/>
            </p:cNvSpPr>
            <p:nvPr/>
          </p:nvSpPr>
          <p:spPr bwMode="auto">
            <a:xfrm>
              <a:off x="3800801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" name="Rectangle 574"/>
            <p:cNvSpPr>
              <a:spLocks noChangeArrowheads="1"/>
            </p:cNvSpPr>
            <p:nvPr/>
          </p:nvSpPr>
          <p:spPr bwMode="auto">
            <a:xfrm>
              <a:off x="4305626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" name="Rectangle 574"/>
            <p:cNvSpPr>
              <a:spLocks noChangeArrowheads="1"/>
            </p:cNvSpPr>
            <p:nvPr/>
          </p:nvSpPr>
          <p:spPr bwMode="auto">
            <a:xfrm>
              <a:off x="4808863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" name="Rectangle 574"/>
            <p:cNvSpPr>
              <a:spLocks noChangeArrowheads="1"/>
            </p:cNvSpPr>
            <p:nvPr/>
          </p:nvSpPr>
          <p:spPr bwMode="auto">
            <a:xfrm>
              <a:off x="5313688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" name="Rectangle 574"/>
            <p:cNvSpPr>
              <a:spLocks noChangeArrowheads="1"/>
            </p:cNvSpPr>
            <p:nvPr/>
          </p:nvSpPr>
          <p:spPr bwMode="auto">
            <a:xfrm>
              <a:off x="5816926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" name="Rectangle 574"/>
            <p:cNvSpPr>
              <a:spLocks noChangeArrowheads="1"/>
            </p:cNvSpPr>
            <p:nvPr/>
          </p:nvSpPr>
          <p:spPr bwMode="auto">
            <a:xfrm>
              <a:off x="6321751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Rectangle 574"/>
            <p:cNvSpPr>
              <a:spLocks noChangeArrowheads="1"/>
            </p:cNvSpPr>
            <p:nvPr/>
          </p:nvSpPr>
          <p:spPr bwMode="auto">
            <a:xfrm>
              <a:off x="6824988" y="3716338"/>
              <a:ext cx="431800" cy="266382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endParaRPr lang="en-US" sz="1100" b="1" baseline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Rectangle 562"/>
            <p:cNvSpPr>
              <a:spLocks noChangeArrowheads="1"/>
            </p:cNvSpPr>
            <p:nvPr/>
          </p:nvSpPr>
          <p:spPr bwMode="auto">
            <a:xfrm>
              <a:off x="3297563" y="3141663"/>
              <a:ext cx="1943100" cy="215900"/>
            </a:xfrm>
            <a:prstGeom prst="rect">
              <a:avLst/>
            </a:prstGeom>
            <a:solidFill>
              <a:srgbClr val="9CB7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7A00"/>
              </a:prstShdw>
            </a:effec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1200" b="1" baseline="0" dirty="0">
                  <a:solidFill>
                    <a:schemeClr val="bg1"/>
                  </a:solidFill>
                  <a:latin typeface="Arial" charset="0"/>
                </a:rPr>
                <a:t>2013</a:t>
              </a:r>
            </a:p>
          </p:txBody>
        </p:sp>
        <p:sp>
          <p:nvSpPr>
            <p:cNvPr id="29" name="Rectangle 563"/>
            <p:cNvSpPr>
              <a:spLocks noChangeArrowheads="1"/>
            </p:cNvSpPr>
            <p:nvPr/>
          </p:nvSpPr>
          <p:spPr bwMode="auto">
            <a:xfrm>
              <a:off x="3297563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Q1</a:t>
              </a:r>
            </a:p>
          </p:txBody>
        </p:sp>
        <p:sp>
          <p:nvSpPr>
            <p:cNvPr id="30" name="Rectangle 563"/>
            <p:cNvSpPr>
              <a:spLocks noChangeArrowheads="1"/>
            </p:cNvSpPr>
            <p:nvPr/>
          </p:nvSpPr>
          <p:spPr bwMode="auto">
            <a:xfrm>
              <a:off x="3800801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Q2</a:t>
              </a:r>
            </a:p>
          </p:txBody>
        </p:sp>
        <p:sp>
          <p:nvSpPr>
            <p:cNvPr id="31" name="Rectangle 563"/>
            <p:cNvSpPr>
              <a:spLocks noChangeArrowheads="1"/>
            </p:cNvSpPr>
            <p:nvPr/>
          </p:nvSpPr>
          <p:spPr bwMode="auto">
            <a:xfrm>
              <a:off x="4305626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Q3</a:t>
              </a:r>
            </a:p>
          </p:txBody>
        </p:sp>
        <p:sp>
          <p:nvSpPr>
            <p:cNvPr id="32" name="Rectangle 563"/>
            <p:cNvSpPr>
              <a:spLocks noChangeArrowheads="1"/>
            </p:cNvSpPr>
            <p:nvPr/>
          </p:nvSpPr>
          <p:spPr bwMode="auto">
            <a:xfrm>
              <a:off x="4808863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Q4</a:t>
              </a:r>
            </a:p>
          </p:txBody>
        </p:sp>
        <p:sp>
          <p:nvSpPr>
            <p:cNvPr id="33" name="Rectangle 562"/>
            <p:cNvSpPr>
              <a:spLocks noChangeArrowheads="1"/>
            </p:cNvSpPr>
            <p:nvPr/>
          </p:nvSpPr>
          <p:spPr bwMode="auto">
            <a:xfrm>
              <a:off x="5313688" y="3141663"/>
              <a:ext cx="1943100" cy="215900"/>
            </a:xfrm>
            <a:prstGeom prst="rect">
              <a:avLst/>
            </a:prstGeom>
            <a:solidFill>
              <a:srgbClr val="9CB7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5C7A00"/>
              </a:prstShdw>
            </a:effec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1200" b="1" baseline="0" dirty="0">
                  <a:solidFill>
                    <a:schemeClr val="bg1"/>
                  </a:solidFill>
                  <a:latin typeface="Arial" charset="0"/>
                </a:rPr>
                <a:t>2014</a:t>
              </a:r>
            </a:p>
          </p:txBody>
        </p:sp>
        <p:sp>
          <p:nvSpPr>
            <p:cNvPr id="34" name="Rectangle 563"/>
            <p:cNvSpPr>
              <a:spLocks noChangeArrowheads="1"/>
            </p:cNvSpPr>
            <p:nvPr/>
          </p:nvSpPr>
          <p:spPr bwMode="auto">
            <a:xfrm>
              <a:off x="5313688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Q1</a:t>
              </a:r>
            </a:p>
          </p:txBody>
        </p:sp>
        <p:sp>
          <p:nvSpPr>
            <p:cNvPr id="35" name="Rectangle 563"/>
            <p:cNvSpPr>
              <a:spLocks noChangeArrowheads="1"/>
            </p:cNvSpPr>
            <p:nvPr/>
          </p:nvSpPr>
          <p:spPr bwMode="auto">
            <a:xfrm>
              <a:off x="5816926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Q2</a:t>
              </a:r>
            </a:p>
          </p:txBody>
        </p:sp>
        <p:sp>
          <p:nvSpPr>
            <p:cNvPr id="36" name="Rectangle 563"/>
            <p:cNvSpPr>
              <a:spLocks noChangeArrowheads="1"/>
            </p:cNvSpPr>
            <p:nvPr/>
          </p:nvSpPr>
          <p:spPr bwMode="auto">
            <a:xfrm>
              <a:off x="6321751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Q3</a:t>
              </a:r>
            </a:p>
          </p:txBody>
        </p:sp>
        <p:sp>
          <p:nvSpPr>
            <p:cNvPr id="37" name="Rectangle 563"/>
            <p:cNvSpPr>
              <a:spLocks noChangeArrowheads="1"/>
            </p:cNvSpPr>
            <p:nvPr/>
          </p:nvSpPr>
          <p:spPr bwMode="auto">
            <a:xfrm>
              <a:off x="6824988" y="3429001"/>
              <a:ext cx="431800" cy="230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ES" sz="900" b="1" baseline="0" dirty="0">
                  <a:solidFill>
                    <a:srgbClr val="4D4D4D"/>
                  </a:solidFill>
                  <a:latin typeface="Arial" charset="0"/>
                </a:rPr>
                <a:t>Q4</a:t>
              </a:r>
            </a:p>
          </p:txBody>
        </p:sp>
      </p:grpSp>
      <p:sp>
        <p:nvSpPr>
          <p:cNvPr id="38" name="Text Box 111"/>
          <p:cNvSpPr txBox="1">
            <a:spLocks noChangeArrowheads="1"/>
          </p:cNvSpPr>
          <p:nvPr/>
        </p:nvSpPr>
        <p:spPr bwMode="auto">
          <a:xfrm>
            <a:off x="633412" y="3155484"/>
            <a:ext cx="2663825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900" b="1" baseline="0" dirty="0">
                <a:solidFill>
                  <a:srgbClr val="2D2D8A"/>
                </a:solidFill>
              </a:rPr>
              <a:t>Kick-Off</a:t>
            </a:r>
          </a:p>
        </p:txBody>
      </p:sp>
      <p:sp>
        <p:nvSpPr>
          <p:cNvPr id="39" name="Text Box 109"/>
          <p:cNvSpPr txBox="1">
            <a:spLocks noChangeArrowheads="1"/>
          </p:cNvSpPr>
          <p:nvPr/>
        </p:nvSpPr>
        <p:spPr bwMode="auto">
          <a:xfrm>
            <a:off x="631825" y="3515846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Functional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Requirements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60387" y="2650659"/>
            <a:ext cx="2808288" cy="369332"/>
          </a:xfrm>
          <a:prstGeom prst="rect">
            <a:avLst/>
          </a:prstGeom>
          <a:solidFill>
            <a:srgbClr val="D9E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900" b="1" baseline="0" dirty="0" smtClean="0">
                <a:solidFill>
                  <a:srgbClr val="2D2D8A"/>
                </a:solidFill>
              </a:rPr>
              <a:t>Project: Sept-2014 CAM-CMP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Implementation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1" name="Text Box 109"/>
          <p:cNvSpPr txBox="1">
            <a:spLocks noChangeArrowheads="1"/>
          </p:cNvSpPr>
          <p:nvPr/>
        </p:nvSpPr>
        <p:spPr bwMode="auto">
          <a:xfrm>
            <a:off x="633412" y="3874621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Requirements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approval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2" name="Text Box 109"/>
          <p:cNvSpPr txBox="1">
            <a:spLocks noChangeArrowheads="1"/>
          </p:cNvSpPr>
          <p:nvPr/>
        </p:nvSpPr>
        <p:spPr bwMode="auto">
          <a:xfrm>
            <a:off x="631825" y="4228016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err="1" smtClean="0">
                <a:solidFill>
                  <a:srgbClr val="2D2D8A"/>
                </a:solidFill>
              </a:rPr>
              <a:t>Technical</a:t>
            </a:r>
            <a:r>
              <a:rPr lang="es-ES" sz="900" b="1" baseline="0" dirty="0" smtClean="0">
                <a:solidFill>
                  <a:srgbClr val="2D2D8A"/>
                </a:solidFill>
              </a:rPr>
              <a:t>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analysis</a:t>
            </a:r>
            <a:r>
              <a:rPr lang="es-ES" sz="900" b="1" baseline="0" dirty="0" smtClean="0">
                <a:solidFill>
                  <a:srgbClr val="2D2D8A"/>
                </a:solidFill>
              </a:rPr>
              <a:t> and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development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633412" y="4955648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" sz="900" b="1" baseline="0" dirty="0" smtClean="0">
                <a:solidFill>
                  <a:srgbClr val="2D2D8A"/>
                </a:solidFill>
              </a:rPr>
              <a:t>FAT/SAT </a:t>
            </a:r>
            <a:r>
              <a:rPr lang="es-ES" sz="900" b="1" baseline="0" dirty="0" err="1" smtClean="0">
                <a:solidFill>
                  <a:srgbClr val="2D2D8A"/>
                </a:solidFill>
              </a:rPr>
              <a:t>Testing</a:t>
            </a:r>
            <a:endParaRPr lang="es-ES" sz="800" b="1" baseline="0" dirty="0">
              <a:solidFill>
                <a:srgbClr val="2D2D8A"/>
              </a:solidFill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60387" y="3082459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60387" y="3442821"/>
            <a:ext cx="7847013" cy="287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60387" y="3803184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60387" y="4156578"/>
            <a:ext cx="7847013" cy="2873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60387" y="4884211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grpSp>
        <p:nvGrpSpPr>
          <p:cNvPr id="49" name="AutoShape 131"/>
          <p:cNvGrpSpPr>
            <a:grpSpLocks/>
          </p:cNvGrpSpPr>
          <p:nvPr/>
        </p:nvGrpSpPr>
        <p:grpSpPr bwMode="auto">
          <a:xfrm>
            <a:off x="4807644" y="3553946"/>
            <a:ext cx="792000" cy="104775"/>
            <a:chOff x="2285" y="1644"/>
            <a:chExt cx="1927" cy="138"/>
          </a:xfrm>
        </p:grpSpPr>
        <p:pic>
          <p:nvPicPr>
            <p:cNvPr id="50" name="AutoShape 13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AutoShape 131"/>
          <p:cNvGrpSpPr>
            <a:grpSpLocks/>
          </p:cNvGrpSpPr>
          <p:nvPr/>
        </p:nvGrpSpPr>
        <p:grpSpPr bwMode="auto">
          <a:xfrm>
            <a:off x="5583481" y="4267703"/>
            <a:ext cx="1260000" cy="104775"/>
            <a:chOff x="2285" y="1644"/>
            <a:chExt cx="1927" cy="138"/>
          </a:xfrm>
        </p:grpSpPr>
        <p:pic>
          <p:nvPicPr>
            <p:cNvPr id="53" name="AutoShape 13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AutoShape 131"/>
          <p:cNvGrpSpPr>
            <a:grpSpLocks/>
          </p:cNvGrpSpPr>
          <p:nvPr/>
        </p:nvGrpSpPr>
        <p:grpSpPr bwMode="auto">
          <a:xfrm>
            <a:off x="6836570" y="4995336"/>
            <a:ext cx="756000" cy="104775"/>
            <a:chOff x="2285" y="1644"/>
            <a:chExt cx="1927" cy="138"/>
          </a:xfrm>
        </p:grpSpPr>
        <p:pic>
          <p:nvPicPr>
            <p:cNvPr id="56" name="AutoShape 1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AutoShape 125"/>
          <p:cNvSpPr>
            <a:spLocks noChangeArrowheads="1"/>
          </p:cNvSpPr>
          <p:nvPr/>
        </p:nvSpPr>
        <p:spPr bwMode="auto">
          <a:xfrm>
            <a:off x="4736777" y="3155484"/>
            <a:ext cx="142875" cy="144462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59" name="AutoShape 126"/>
          <p:cNvSpPr>
            <a:spLocks noChangeArrowheads="1"/>
          </p:cNvSpPr>
          <p:nvPr/>
        </p:nvSpPr>
        <p:spPr bwMode="auto">
          <a:xfrm>
            <a:off x="5519745" y="3874621"/>
            <a:ext cx="142875" cy="144463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4375844" y="3171359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09/07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sp>
        <p:nvSpPr>
          <p:cNvPr id="61" name="Text Box 111"/>
          <p:cNvSpPr txBox="1">
            <a:spLocks noChangeArrowheads="1"/>
          </p:cNvSpPr>
          <p:nvPr/>
        </p:nvSpPr>
        <p:spPr bwMode="auto">
          <a:xfrm>
            <a:off x="5175257" y="3888909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15/11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sp>
        <p:nvSpPr>
          <p:cNvPr id="62" name="Text Box 109"/>
          <p:cNvSpPr txBox="1">
            <a:spLocks noChangeArrowheads="1"/>
          </p:cNvSpPr>
          <p:nvPr/>
        </p:nvSpPr>
        <p:spPr bwMode="auto">
          <a:xfrm>
            <a:off x="634056" y="4586791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_tradnl" sz="900" b="1" baseline="0" dirty="0" err="1" smtClean="0">
                <a:solidFill>
                  <a:srgbClr val="2D2D8A"/>
                </a:solidFill>
              </a:rPr>
              <a:t>Testing</a:t>
            </a:r>
            <a:r>
              <a:rPr lang="es-ES_tradnl" sz="900" b="1" baseline="0" dirty="0" smtClean="0">
                <a:solidFill>
                  <a:srgbClr val="2D2D8A"/>
                </a:solidFill>
              </a:rPr>
              <a:t> Plan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561031" y="4515354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87362" y="1340768"/>
            <a:ext cx="8047038" cy="720080"/>
          </a:xfrm>
          <a:prstGeom prst="rect">
            <a:avLst/>
          </a:prstGeom>
          <a:solidFill>
            <a:srgbClr val="79A6D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108000" tIns="36000" rIns="108000" bIns="3600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C9BA00"/>
              </a:buClr>
              <a:buSzPct val="125000"/>
            </a:pPr>
            <a:r>
              <a:rPr lang="en-US" sz="1600" b="1" baseline="0" dirty="0" smtClean="0"/>
              <a:t>We must assess the need for joint tests of the TSOs involved and PRISMA</a:t>
            </a:r>
            <a:endParaRPr lang="es-ES" sz="1600" b="1" baseline="0" dirty="0"/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612577" y="5326963"/>
            <a:ext cx="2663825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82563" indent="-182563" defTabSz="457200">
              <a:spcBef>
                <a:spcPct val="50000"/>
              </a:spcBef>
            </a:pPr>
            <a:r>
              <a:rPr lang="es-ES_tradnl" sz="900" b="1" baseline="0" dirty="0" err="1" smtClean="0">
                <a:solidFill>
                  <a:srgbClr val="2D2D8A"/>
                </a:solidFill>
              </a:rPr>
              <a:t>Go</a:t>
            </a:r>
            <a:r>
              <a:rPr lang="es-ES_tradnl" sz="900" b="1" baseline="0" dirty="0" smtClean="0">
                <a:solidFill>
                  <a:srgbClr val="2D2D8A"/>
                </a:solidFill>
              </a:rPr>
              <a:t> Live</a:t>
            </a:r>
            <a:endParaRPr lang="es-ES" sz="900" b="1" baseline="0" dirty="0">
              <a:solidFill>
                <a:srgbClr val="2D2D8A"/>
              </a:solidFill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539552" y="5255526"/>
            <a:ext cx="7847013" cy="2873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40000"/>
              </a:spcBef>
            </a:pPr>
            <a:endParaRPr lang="es-ES" sz="1100" b="1" baseline="0" dirty="0">
              <a:solidFill>
                <a:schemeClr val="bg1"/>
              </a:solidFill>
            </a:endParaRPr>
          </a:p>
        </p:txBody>
      </p:sp>
      <p:sp>
        <p:nvSpPr>
          <p:cNvPr id="69" name="AutoShape 126"/>
          <p:cNvSpPr>
            <a:spLocks noChangeArrowheads="1"/>
          </p:cNvSpPr>
          <p:nvPr/>
        </p:nvSpPr>
        <p:spPr bwMode="auto">
          <a:xfrm>
            <a:off x="7498530" y="5337596"/>
            <a:ext cx="142875" cy="144463"/>
          </a:xfrm>
          <a:prstGeom prst="diamond">
            <a:avLst/>
          </a:prstGeom>
          <a:solidFill>
            <a:srgbClr val="007A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s-ES" dirty="0"/>
          </a:p>
        </p:txBody>
      </p:sp>
      <p:sp>
        <p:nvSpPr>
          <p:cNvPr id="70" name="Text Box 111"/>
          <p:cNvSpPr txBox="1">
            <a:spLocks noChangeArrowheads="1"/>
          </p:cNvSpPr>
          <p:nvPr/>
        </p:nvSpPr>
        <p:spPr bwMode="auto">
          <a:xfrm>
            <a:off x="7154042" y="5351884"/>
            <a:ext cx="4318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300" kern="1200" baseline="30000">
                <a:solidFill>
                  <a:srgbClr val="006A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7800" indent="-177800" defTabSz="457200">
              <a:spcBef>
                <a:spcPct val="50000"/>
              </a:spcBef>
            </a:pPr>
            <a:r>
              <a:rPr lang="es-ES" sz="700" b="1" baseline="0" dirty="0" smtClean="0">
                <a:solidFill>
                  <a:srgbClr val="2D2D8A"/>
                </a:solidFill>
              </a:rPr>
              <a:t>10/09</a:t>
            </a:r>
            <a:endParaRPr lang="es-ES" sz="700" b="1" baseline="0" dirty="0">
              <a:solidFill>
                <a:srgbClr val="2D2D8A"/>
              </a:solidFill>
            </a:endParaRPr>
          </a:p>
        </p:txBody>
      </p:sp>
      <p:grpSp>
        <p:nvGrpSpPr>
          <p:cNvPr id="71" name="AutoShape 131"/>
          <p:cNvGrpSpPr>
            <a:grpSpLocks/>
          </p:cNvGrpSpPr>
          <p:nvPr/>
        </p:nvGrpSpPr>
        <p:grpSpPr bwMode="auto">
          <a:xfrm>
            <a:off x="5951330" y="4638308"/>
            <a:ext cx="468000" cy="108000"/>
            <a:chOff x="2285" y="1644"/>
            <a:chExt cx="1927" cy="138"/>
          </a:xfrm>
        </p:grpSpPr>
        <p:pic>
          <p:nvPicPr>
            <p:cNvPr id="72" name="AutoShape 1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" y="1644"/>
              <a:ext cx="1927" cy="138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2301" y="1661"/>
              <a:ext cx="1900" cy="107"/>
            </a:xfrm>
            <a:prstGeom prst="rect">
              <a:avLst/>
            </a:prstGeom>
            <a:gradFill rotWithShape="0">
              <a:gsLst>
                <a:gs pos="0">
                  <a:srgbClr val="007AAE"/>
                </a:gs>
                <a:gs pos="100000">
                  <a:srgbClr val="00385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 baseline="30000">
                  <a:solidFill>
                    <a:srgbClr val="006A9A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endParaRPr lang="en-US" sz="2000" b="1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96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/>
          </p:cNvSpPr>
          <p:nvPr/>
        </p:nvSpPr>
        <p:spPr bwMode="auto">
          <a:xfrm>
            <a:off x="500063" y="573088"/>
            <a:ext cx="8248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200"/>
              </a:lnSpc>
            </a:pPr>
            <a:endParaRPr lang="es-ES" sz="2800" baseline="0" dirty="0">
              <a:solidFill>
                <a:srgbClr val="007AAE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0075" y="260648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sz="2400" kern="0" dirty="0"/>
              <a:t>5</a:t>
            </a:r>
            <a:r>
              <a:rPr lang="es-ES_tradnl" sz="2400" kern="0" dirty="0" smtClean="0"/>
              <a:t>. </a:t>
            </a:r>
            <a:r>
              <a:rPr lang="es-ES_tradnl" sz="2400" kern="0" dirty="0"/>
              <a:t>Key </a:t>
            </a:r>
            <a:r>
              <a:rPr lang="es-ES_tradnl" sz="2400" kern="0" dirty="0" err="1"/>
              <a:t>points</a:t>
            </a:r>
            <a:r>
              <a:rPr lang="es-ES_tradnl" sz="2400" kern="0" dirty="0"/>
              <a:t> </a:t>
            </a:r>
            <a:r>
              <a:rPr lang="es-ES_tradnl" sz="2400" kern="0" dirty="0" err="1"/>
              <a:t>to</a:t>
            </a:r>
            <a:r>
              <a:rPr lang="es-ES_tradnl" sz="2400" kern="0" dirty="0"/>
              <a:t> </a:t>
            </a:r>
            <a:r>
              <a:rPr lang="es-ES_tradnl" sz="2400" kern="0" dirty="0" err="1"/>
              <a:t>manage</a:t>
            </a:r>
            <a:endParaRPr lang="es-ES" sz="2400" kern="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0075" y="1046927"/>
            <a:ext cx="82924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Common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Functional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Scope</a:t>
            </a:r>
            <a:endParaRPr lang="en-GB" dirty="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Common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Project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Testing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Plan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Testing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environment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in </a:t>
            </a:r>
            <a:r>
              <a:rPr lang="es-ES_tradnl" dirty="0" smtClean="0">
                <a:solidFill>
                  <a:srgbClr val="002060"/>
                </a:solidFill>
                <a:sym typeface="Wingdings" pitchFamily="2" charset="2"/>
              </a:rPr>
              <a:t>PRISMA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Training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Sessions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>
                <a:solidFill>
                  <a:srgbClr val="002060"/>
                </a:solidFill>
                <a:sym typeface="Wingdings" pitchFamily="2" charset="2"/>
              </a:rPr>
              <a:t>with</a:t>
            </a:r>
            <a:r>
              <a:rPr lang="es-ES_tradnl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s-ES_tradnl" dirty="0" err="1" smtClean="0">
                <a:solidFill>
                  <a:srgbClr val="002060"/>
                </a:solidFill>
                <a:sym typeface="Wingdings" pitchFamily="2" charset="2"/>
              </a:rPr>
              <a:t>Shippers</a:t>
            </a:r>
            <a:endParaRPr lang="en-GB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708" y="332656"/>
            <a:ext cx="8332788" cy="365125"/>
          </a:xfrm>
        </p:spPr>
        <p:txBody>
          <a:bodyPr/>
          <a:lstStyle/>
          <a:p>
            <a:r>
              <a:rPr lang="es-ES_tradnl" sz="2400" dirty="0"/>
              <a:t>5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Stakeholder</a:t>
            </a:r>
            <a:r>
              <a:rPr lang="es-ES_tradnl" sz="2400" dirty="0" smtClean="0"/>
              <a:t> PRISMA training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00075" y="1045766"/>
            <a:ext cx="82924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Training sessions for stakeholders is going to be held on the 9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January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It would be possible a new training session</a:t>
            </a:r>
            <a:endParaRPr lang="en-GB" sz="1800" b="0" dirty="0" smtClean="0">
              <a:solidFill>
                <a:srgbClr val="002060"/>
              </a:solidFill>
            </a:endParaRP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23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ACER-2015-17152</_dlc_DocId>
    <_dlc_DocIdUrl xmlns="985daa2e-53d8-4475-82b8-9c7d25324e34">
      <Url>http://extranet.acer.europa.eu/en/Gas/Regional_%20Intiatives/South_GRI/25th%20South%20IG/_layouts/DocIdRedir.aspx?ID=ACER-2015-17152</Url>
      <Description>ACER-2015-17152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DD778B316E44D87941E679A99280A" ma:contentTypeVersion="21" ma:contentTypeDescription="Create a new document." ma:contentTypeScope="" ma:versionID="2b76328c85b7c0331681b4eccdf94bf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02713-BC22-4419-B32D-BA06DC1BB008}"/>
</file>

<file path=customXml/itemProps2.xml><?xml version="1.0" encoding="utf-8"?>
<ds:datastoreItem xmlns:ds="http://schemas.openxmlformats.org/officeDocument/2006/customXml" ds:itemID="{0D28CD02-A71C-4A77-AEA3-D7D7F1FA21D7}"/>
</file>

<file path=customXml/itemProps3.xml><?xml version="1.0" encoding="utf-8"?>
<ds:datastoreItem xmlns:ds="http://schemas.openxmlformats.org/officeDocument/2006/customXml" ds:itemID="{3F2B23CB-BA2C-4982-8D2D-FD2C53DD7BA4}"/>
</file>

<file path=customXml/itemProps4.xml><?xml version="1.0" encoding="utf-8"?>
<ds:datastoreItem xmlns:ds="http://schemas.openxmlformats.org/officeDocument/2006/customXml" ds:itemID="{76CA8CC6-1402-4C13-9142-729035B7EFDC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239</Words>
  <Application>Microsoft Office PowerPoint</Application>
  <PresentationFormat>Presentación en pantalla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1_Vorlage Power Point</vt:lpstr>
      <vt:lpstr>2_Vorlage Power Point</vt:lpstr>
      <vt:lpstr> </vt:lpstr>
      <vt:lpstr>Presentación de PowerPoint</vt:lpstr>
      <vt:lpstr>2. Test system</vt:lpstr>
      <vt:lpstr>Presentación de PowerPoint</vt:lpstr>
      <vt:lpstr>Presentación de PowerPoint</vt:lpstr>
      <vt:lpstr>Presentación de PowerPoint</vt:lpstr>
      <vt:lpstr>Presentación de PowerPoint</vt:lpstr>
      <vt:lpstr>5. Stakeholder PRISMA training</vt:lpstr>
    </vt:vector>
  </TitlesOfParts>
  <Company>Enagas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Izquierdo Fernandez, Paloma</dc:creator>
  <cp:lastModifiedBy>Romero Correcher, Fátima</cp:lastModifiedBy>
  <cp:revision>32</cp:revision>
  <dcterms:created xsi:type="dcterms:W3CDTF">2013-12-10T15:53:55Z</dcterms:created>
  <dcterms:modified xsi:type="dcterms:W3CDTF">2013-12-13T08:07:22Z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0x010100579DD778B316E44D87941E679A99280A</vt:lpwstr>
  </property>
  <property fmtid="{D5CDD505-2E9C-101B-9397-08002B2CF9AE}" pid="3" name="_dlc_DocIdItemGuid">
    <vt:lpwstr>8cac7914-7b3d-4eed-943a-579475813a3c</vt:lpwstr>
  </property>
</Properties>
</file>